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4D22-B01B-40B3-9B2A-1A0DF62AB02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E25C-F9D4-42B7-9F06-AF0CCE565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4D22-B01B-40B3-9B2A-1A0DF62AB02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E25C-F9D4-42B7-9F06-AF0CCE565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4D22-B01B-40B3-9B2A-1A0DF62AB02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E25C-F9D4-42B7-9F06-AF0CCE565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4D22-B01B-40B3-9B2A-1A0DF62AB02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E25C-F9D4-42B7-9F06-AF0CCE565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4D22-B01B-40B3-9B2A-1A0DF62AB02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E25C-F9D4-42B7-9F06-AF0CCE565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4D22-B01B-40B3-9B2A-1A0DF62AB02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E25C-F9D4-42B7-9F06-AF0CCE565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4D22-B01B-40B3-9B2A-1A0DF62AB02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E25C-F9D4-42B7-9F06-AF0CCE565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4D22-B01B-40B3-9B2A-1A0DF62AB02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E25C-F9D4-42B7-9F06-AF0CCE565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4D22-B01B-40B3-9B2A-1A0DF62AB02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E25C-F9D4-42B7-9F06-AF0CCE565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4D22-B01B-40B3-9B2A-1A0DF62AB02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E25C-F9D4-42B7-9F06-AF0CCE565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4D22-B01B-40B3-9B2A-1A0DF62AB02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E25C-F9D4-42B7-9F06-AF0CCE565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74D22-B01B-40B3-9B2A-1A0DF62AB02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1E25C-F9D4-42B7-9F06-AF0CCE5655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/>
          <a:lstStyle/>
          <a:p>
            <a:r>
              <a:rPr lang="en-US" dirty="0" smtClean="0"/>
              <a:t>Week Seven: Second Language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057400"/>
            <a:ext cx="7924800" cy="1828800"/>
          </a:xfrm>
        </p:spPr>
        <p:txBody>
          <a:bodyPr>
            <a:noAutofit/>
          </a:bodyPr>
          <a:lstStyle/>
          <a:p>
            <a:r>
              <a:rPr lang="en-US" sz="2000" dirty="0"/>
              <a:t>1- Most people attempt to learn another language during their teenage</a:t>
            </a:r>
          </a:p>
          <a:p>
            <a:r>
              <a:rPr lang="en-US" sz="2000" dirty="0"/>
              <a:t>or adult years.</a:t>
            </a:r>
          </a:p>
          <a:p>
            <a:r>
              <a:rPr lang="en-US" sz="2000" dirty="0"/>
              <a:t>2- In a few hours each week of school time.</a:t>
            </a:r>
          </a:p>
          <a:p>
            <a:r>
              <a:rPr lang="en-US" sz="2000" dirty="0"/>
              <a:t>3- With a lot of other occupations.</a:t>
            </a:r>
          </a:p>
          <a:p>
            <a:r>
              <a:rPr lang="en-US" sz="2000" dirty="0"/>
              <a:t>4- With an already known language available for most of their daily</a:t>
            </a:r>
          </a:p>
          <a:p>
            <a:r>
              <a:rPr lang="en-US" sz="2000" dirty="0"/>
              <a:t>communicative requirements.</a:t>
            </a:r>
          </a:p>
          <a:p>
            <a:r>
              <a:rPr lang="en-US" sz="2000" dirty="0"/>
              <a:t>5- Adults’ tongues get stiff from pronouncing one type of long and just</a:t>
            </a:r>
          </a:p>
          <a:p>
            <a:r>
              <a:rPr lang="en-US" sz="2000" dirty="0"/>
              <a:t>can not cope with the new sounds of another language. ( There is no</a:t>
            </a:r>
          </a:p>
          <a:p>
            <a:r>
              <a:rPr lang="en-US" sz="2000" dirty="0"/>
              <a:t>physical </a:t>
            </a:r>
            <a:r>
              <a:rPr lang="en-US" sz="2000" dirty="0" err="1"/>
              <a:t>evidance</a:t>
            </a:r>
            <a:r>
              <a:rPr lang="en-US" sz="2000" dirty="0"/>
              <a:t> to support it. 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57200"/>
            <a:ext cx="7924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Grammar-Translation Method</a:t>
            </a:r>
          </a:p>
          <a:p>
            <a:r>
              <a:rPr lang="en-US" sz="3200" dirty="0"/>
              <a:t>Long lists of words and a set of grammatical rules have to be</a:t>
            </a:r>
          </a:p>
          <a:p>
            <a:r>
              <a:rPr lang="en-US" sz="3200" dirty="0"/>
              <a:t>memorized and the written language rather than the spoken language</a:t>
            </a:r>
          </a:p>
          <a:p>
            <a:r>
              <a:rPr lang="en-US" sz="3200" dirty="0"/>
              <a:t>is emphasized. It is inefficient because it is not focused on how the</a:t>
            </a:r>
          </a:p>
          <a:p>
            <a:r>
              <a:rPr lang="en-US" sz="3200" dirty="0"/>
              <a:t>language is used.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81000"/>
            <a:ext cx="7848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Audio-Lingual Method</a:t>
            </a:r>
          </a:p>
          <a:p>
            <a:r>
              <a:rPr lang="en-US" sz="2000" dirty="0"/>
              <a:t>It emphasizes the spoken language moving the simple to the more</a:t>
            </a:r>
          </a:p>
          <a:p>
            <a:r>
              <a:rPr lang="en-US" sz="2000" dirty="0"/>
              <a:t>complex in the form of drills which the student had to repeat. FLL is a</a:t>
            </a:r>
          </a:p>
          <a:p>
            <a:r>
              <a:rPr lang="en-US" sz="2000" dirty="0"/>
              <a:t>mechanical process of habit formation. Its critics pointed out that</a:t>
            </a:r>
          </a:p>
          <a:p>
            <a:r>
              <a:rPr lang="en-US" sz="2000" dirty="0"/>
              <a:t>isolated </a:t>
            </a:r>
            <a:r>
              <a:rPr lang="en-US" sz="2000" dirty="0" err="1"/>
              <a:t>practise</a:t>
            </a:r>
            <a:r>
              <a:rPr lang="en-US" sz="2000" dirty="0"/>
              <a:t> in drilling language patterns bears no resemblance to</a:t>
            </a:r>
          </a:p>
          <a:p>
            <a:r>
              <a:rPr lang="en-US" sz="2000" dirty="0"/>
              <a:t>the interactional nature of actual language use. It can also be boring.</a:t>
            </a:r>
          </a:p>
          <a:p>
            <a:r>
              <a:rPr lang="en-US" sz="2000" dirty="0"/>
              <a:t>Communicative Approaches</a:t>
            </a:r>
          </a:p>
          <a:p>
            <a:r>
              <a:rPr lang="en-US" sz="2000" dirty="0"/>
              <a:t>Against the artificiality, the functions of language should be</a:t>
            </a:r>
          </a:p>
          <a:p>
            <a:r>
              <a:rPr lang="en-US" sz="2000" dirty="0"/>
              <a:t>emphasized rather than the forms of the language. ( Asking for things</a:t>
            </a:r>
          </a:p>
          <a:p>
            <a:r>
              <a:rPr lang="en-US" sz="2000" dirty="0"/>
              <a:t>in different social contexts rather than the forms of the past tense in</a:t>
            </a:r>
          </a:p>
          <a:p>
            <a:r>
              <a:rPr lang="en-US" sz="2000" dirty="0"/>
              <a:t>different sentences. 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240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Week Seven: Second Language Learning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Seven: Second Language Learning</dc:title>
  <dc:creator>intel</dc:creator>
  <cp:lastModifiedBy>intel</cp:lastModifiedBy>
  <cp:revision>1</cp:revision>
  <dcterms:created xsi:type="dcterms:W3CDTF">2017-08-16T05:36:38Z</dcterms:created>
  <dcterms:modified xsi:type="dcterms:W3CDTF">2017-08-16T05:40:15Z</dcterms:modified>
</cp:coreProperties>
</file>